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B63B-A5A0-4770-878C-7FA59FAC4197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BD85-5252-42CB-AF01-E341B4F4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8800" b="1" cap="all" dirty="0">
                <a:ln>
                  <a:solidFill>
                    <a:srgbClr val="FFFF00"/>
                  </a:solidFill>
                </a:ln>
                <a:solidFill>
                  <a:srgbClr val="E41C9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8800" b="1" cap="all" dirty="0">
              <a:ln>
                <a:solidFill>
                  <a:srgbClr val="FFFF00"/>
                </a:solidFill>
              </a:ln>
              <a:solidFill>
                <a:srgbClr val="E41C9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8800" b="1" cap="all" dirty="0">
                <a:ln>
                  <a:solidFill>
                    <a:srgbClr val="FFFF00"/>
                  </a:solidFill>
                </a:ln>
                <a:solidFill>
                  <a:srgbClr val="E41C9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8800" b="1" cap="all" dirty="0">
              <a:ln>
                <a:solidFill>
                  <a:srgbClr val="FFFF00"/>
                </a:solidFill>
              </a:ln>
              <a:solidFill>
                <a:srgbClr val="E41C9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8800" b="1" cap="all" dirty="0">
                <a:ln>
                  <a:solidFill>
                    <a:srgbClr val="FFFF00"/>
                  </a:solidFill>
                </a:ln>
                <a:solidFill>
                  <a:srgbClr val="E41C9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8800" b="1" cap="all" dirty="0">
              <a:ln>
                <a:solidFill>
                  <a:srgbClr val="FFFF00"/>
                </a:solidFill>
              </a:ln>
              <a:solidFill>
                <a:srgbClr val="E41C9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9600" b="1" cap="all" dirty="0">
                <a:ln>
                  <a:solidFill>
                    <a:srgbClr val="FFFF00"/>
                  </a:solidFill>
                </a:ln>
                <a:solidFill>
                  <a:srgbClr val="E41C9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/>
          </a:p>
        </p:txBody>
      </p:sp>
      <p:pic>
        <p:nvPicPr>
          <p:cNvPr id="6" name="Picture 5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5715000"/>
            <a:ext cx="98298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কবিতাটি</a:t>
            </a:r>
            <a:r>
              <a:rPr lang="en-US" dirty="0" smtClean="0"/>
              <a:t> </a:t>
            </a:r>
            <a:r>
              <a:rPr lang="en-US" dirty="0" err="1" smtClean="0"/>
              <a:t>দেশমাতৃকার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জনতার</a:t>
            </a:r>
            <a:r>
              <a:rPr lang="en-US" dirty="0" smtClean="0"/>
              <a:t> </a:t>
            </a:r>
            <a:r>
              <a:rPr lang="en-US" dirty="0" err="1" smtClean="0"/>
              <a:t>বিপুল</a:t>
            </a:r>
            <a:r>
              <a:rPr lang="en-US" dirty="0" smtClean="0"/>
              <a:t> </a:t>
            </a:r>
            <a:r>
              <a:rPr lang="en-US" dirty="0" err="1" smtClean="0"/>
              <a:t>ভালোবাসা</a:t>
            </a:r>
            <a:r>
              <a:rPr lang="en-US" dirty="0" smtClean="0"/>
              <a:t> </a:t>
            </a:r>
            <a:r>
              <a:rPr lang="en-US" dirty="0" err="1" smtClean="0"/>
              <a:t>সংবর্ধিত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। </a:t>
            </a:r>
            <a:r>
              <a:rPr lang="en-US" dirty="0" err="1" smtClean="0"/>
              <a:t>দেশকে</a:t>
            </a:r>
            <a:r>
              <a:rPr lang="en-US" dirty="0" smtClean="0"/>
              <a:t> </a:t>
            </a:r>
            <a:r>
              <a:rPr lang="en-US" dirty="0" err="1" smtClean="0"/>
              <a:t>ভালোবেসে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আত্মদান</a:t>
            </a:r>
            <a:r>
              <a:rPr lang="en-US" dirty="0" smtClean="0"/>
              <a:t> ও </a:t>
            </a:r>
            <a:r>
              <a:rPr lang="en-US" dirty="0" err="1" smtClean="0"/>
              <a:t>আত্মাহুতির</a:t>
            </a:r>
            <a:r>
              <a:rPr lang="en-US" dirty="0" smtClean="0"/>
              <a:t> </a:t>
            </a:r>
            <a:r>
              <a:rPr lang="en-US" dirty="0" err="1" smtClean="0"/>
              <a:t>প্রেরণাকে</a:t>
            </a:r>
            <a:r>
              <a:rPr lang="en-US" dirty="0" smtClean="0"/>
              <a:t>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গভীর</a:t>
            </a:r>
            <a:r>
              <a:rPr lang="en-US" dirty="0" smtClean="0"/>
              <a:t> </a:t>
            </a:r>
            <a:r>
              <a:rPr lang="en-US" dirty="0" err="1" smtClean="0"/>
              <a:t>মমতা</a:t>
            </a:r>
            <a:r>
              <a:rPr lang="en-US" dirty="0" smtClean="0"/>
              <a:t> ও </a:t>
            </a:r>
            <a:r>
              <a:rPr lang="en-US" dirty="0" err="1" smtClean="0"/>
              <a:t>শ্রদ্ধার</a:t>
            </a:r>
            <a:r>
              <a:rPr lang="en-US" dirty="0" smtClean="0"/>
              <a:t> </a:t>
            </a:r>
            <a:r>
              <a:rPr lang="en-US" dirty="0" err="1" smtClean="0"/>
              <a:t>সঙ্গে</a:t>
            </a:r>
            <a:r>
              <a:rPr lang="en-US" dirty="0" smtClean="0"/>
              <a:t> </a:t>
            </a:r>
            <a:r>
              <a:rPr lang="en-US" dirty="0" err="1" smtClean="0"/>
              <a:t>মূর্ত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তুলেছেন</a:t>
            </a:r>
            <a:r>
              <a:rPr lang="en-US" dirty="0" smtClean="0"/>
              <a:t>। </a:t>
            </a:r>
            <a:r>
              <a:rPr lang="en-US" dirty="0" err="1" smtClean="0"/>
              <a:t>কবিতাটিতে</a:t>
            </a:r>
            <a:r>
              <a:rPr lang="en-US" dirty="0" smtClean="0"/>
              <a:t> </a:t>
            </a:r>
            <a:r>
              <a:rPr lang="en-US" dirty="0" err="1" smtClean="0"/>
              <a:t>একুশের</a:t>
            </a:r>
            <a:r>
              <a:rPr lang="en-US" dirty="0" smtClean="0"/>
              <a:t> </a:t>
            </a:r>
            <a:r>
              <a:rPr lang="en-US" dirty="0" err="1" smtClean="0"/>
              <a:t>রক্তঝরা</a:t>
            </a:r>
            <a:r>
              <a:rPr lang="en-US" dirty="0" smtClean="0"/>
              <a:t> </a:t>
            </a:r>
            <a:r>
              <a:rPr lang="en-US" dirty="0" err="1" smtClean="0"/>
              <a:t>দিনগুলোতে</a:t>
            </a:r>
            <a:r>
              <a:rPr lang="en-US" dirty="0" smtClean="0"/>
              <a:t> </a:t>
            </a:r>
            <a:r>
              <a:rPr lang="en-US" dirty="0" err="1" smtClean="0"/>
              <a:t>স্বৈরশাসনের</a:t>
            </a:r>
            <a:r>
              <a:rPr lang="en-US" dirty="0" smtClean="0"/>
              <a:t> </a:t>
            </a:r>
            <a:r>
              <a:rPr lang="en-US" dirty="0" err="1" smtClean="0"/>
              <a:t>বিরুদ্ধে</a:t>
            </a:r>
            <a:r>
              <a:rPr lang="en-US" dirty="0" smtClean="0"/>
              <a:t> </a:t>
            </a:r>
            <a:r>
              <a:rPr lang="en-US" dirty="0" err="1" smtClean="0"/>
              <a:t>এদেশের</a:t>
            </a:r>
            <a:r>
              <a:rPr lang="en-US" dirty="0" smtClean="0"/>
              <a:t> </a:t>
            </a:r>
            <a:r>
              <a:rPr lang="en-US" dirty="0" err="1" smtClean="0"/>
              <a:t>সংগ্রামী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আত্মাহুতির</a:t>
            </a:r>
            <a:r>
              <a:rPr lang="en-US" dirty="0" smtClean="0"/>
              <a:t> </a:t>
            </a:r>
            <a:r>
              <a:rPr lang="en-US" dirty="0" err="1" smtClean="0"/>
              <a:t>মাহাত্ম্যে</a:t>
            </a:r>
            <a:r>
              <a:rPr lang="en-US" dirty="0" smtClean="0"/>
              <a:t> </a:t>
            </a:r>
            <a:r>
              <a:rPr lang="en-US" dirty="0" err="1" smtClean="0"/>
              <a:t>প্রগাঢ়তা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করেছে</a:t>
            </a:r>
            <a:r>
              <a:rPr lang="en-US" dirty="0" smtClean="0"/>
              <a:t>। </a:t>
            </a:r>
            <a:r>
              <a:rPr lang="en-US" dirty="0" err="1" smtClean="0"/>
              <a:t>গদ্যছন্দ</a:t>
            </a:r>
            <a:r>
              <a:rPr lang="en-US" dirty="0" smtClean="0"/>
              <a:t> ও </a:t>
            </a:r>
            <a:r>
              <a:rPr lang="en-US" dirty="0" err="1" smtClean="0"/>
              <a:t>প্রবহমান</a:t>
            </a:r>
            <a:r>
              <a:rPr lang="en-US" dirty="0" smtClean="0"/>
              <a:t> </a:t>
            </a:r>
            <a:r>
              <a:rPr lang="en-US" dirty="0" err="1" smtClean="0"/>
              <a:t>ভাষার</a:t>
            </a:r>
            <a:r>
              <a:rPr lang="en-US" dirty="0" smtClean="0"/>
              <a:t> </a:t>
            </a:r>
            <a:r>
              <a:rPr lang="en-US" dirty="0" err="1" smtClean="0"/>
              <a:t>সুষ্ঠু</a:t>
            </a:r>
            <a:r>
              <a:rPr lang="en-US" dirty="0" smtClean="0"/>
              <a:t> </a:t>
            </a:r>
            <a:r>
              <a:rPr lang="en-US" dirty="0" err="1" smtClean="0"/>
              <a:t>বিকাশে</a:t>
            </a:r>
            <a:r>
              <a:rPr lang="en-US" dirty="0" smtClean="0"/>
              <a:t> </a:t>
            </a:r>
            <a:r>
              <a:rPr lang="en-US" dirty="0" err="1" smtClean="0"/>
              <a:t>কবিতাটি</a:t>
            </a:r>
            <a:r>
              <a:rPr lang="en-US" dirty="0" smtClean="0"/>
              <a:t>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সাহিত্যের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অনন্য</a:t>
            </a:r>
            <a:r>
              <a:rPr lang="en-US" dirty="0" smtClean="0"/>
              <a:t> </a:t>
            </a:r>
            <a:r>
              <a:rPr lang="en-US" dirty="0" err="1" smtClean="0"/>
              <a:t>সংযোজন</a:t>
            </a:r>
            <a:r>
              <a:rPr lang="en-US" dirty="0" smtClean="0"/>
              <a:t>।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/>
              <a:t>মূল্যায়ন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১।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।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উল্লেখযোগ্য</a:t>
            </a:r>
            <a:r>
              <a:rPr lang="en-US" dirty="0" smtClean="0"/>
              <a:t> </a:t>
            </a:r>
            <a:r>
              <a:rPr lang="en-US" dirty="0" err="1" smtClean="0"/>
              <a:t>কাব্যগ্রন্থ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।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৩। </a:t>
            </a:r>
            <a:r>
              <a:rPr lang="en-US" dirty="0" err="1" smtClean="0"/>
              <a:t>পাঠ-পরিচিতি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১।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।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উল্লেখযোগ্য</a:t>
            </a:r>
            <a:r>
              <a:rPr lang="en-US" dirty="0" smtClean="0"/>
              <a:t> </a:t>
            </a:r>
            <a:r>
              <a:rPr lang="en-US" dirty="0" err="1" smtClean="0"/>
              <a:t>কাব্যগ্রন্থ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৩। </a:t>
            </a:r>
            <a:r>
              <a:rPr lang="en-US" dirty="0" err="1" smtClean="0"/>
              <a:t>পাঠ-পরিচিতি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আনবে</a:t>
            </a:r>
            <a:r>
              <a:rPr lang="en-US" dirty="0" smtClean="0"/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09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1295400" y="2644170"/>
            <a:ext cx="7848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a </a:t>
            </a: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b¨</a:t>
            </a: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`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6" name="Picture 5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Plaque 7"/>
          <p:cNvSpPr/>
          <p:nvPr/>
        </p:nvSpPr>
        <p:spPr>
          <a:xfrm>
            <a:off x="1524000" y="228600"/>
            <a:ext cx="6096000" cy="20574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evsjv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438400"/>
            <a:ext cx="42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GKv`k</a:t>
            </a:r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-†</a:t>
            </a:r>
            <a:r>
              <a:rPr lang="en-US" sz="7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kªwY</a:t>
            </a:r>
            <a:endParaRPr lang="en-US" sz="7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2387" y="3581400"/>
            <a:ext cx="32592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sz="115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KweZv</a:t>
            </a:r>
            <a:endParaRPr lang="en-US" sz="115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picture of 21 february 195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09800"/>
            <a:ext cx="277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picture of 21 february 195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514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ilrp_mut" descr="https://encrypted-tbn1.gstatic.com/images?q=tbn:ANd9GcT1G46TzxNEBAKBaUqC94yftcOpvwp1wGAwYFfwSInoHgw3_6vaXKqShmrJ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09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Image result for picture of 1969 gono obtai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52800"/>
            <a:ext cx="2667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result for picture of 1969 gono obtai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581400"/>
            <a:ext cx="2247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971800" y="8382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ফেব্রুয়ারি</a:t>
            </a:r>
            <a:r>
              <a:rPr lang="en-US" sz="3600" b="1" dirty="0" smtClean="0"/>
              <a:t> ১৯৬৯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পাঠ-১/১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8382000" cy="60939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138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138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38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cvV</a:t>
            </a:r>
            <a:endParaRPr lang="en-US" sz="13800" dirty="0" smtClean="0">
              <a:ln w="762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8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কবিতা</a:t>
            </a:r>
            <a:endParaRPr lang="en-US" sz="8800" dirty="0" smtClean="0">
              <a:ln w="762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ফেব্রুয়ারি</a:t>
            </a:r>
            <a:r>
              <a:rPr lang="en-US" sz="72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১৯৬৯</a:t>
            </a:r>
            <a:r>
              <a:rPr lang="en-US" sz="138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nip Single Corner Rectangle 5"/>
          <p:cNvSpPr/>
          <p:nvPr/>
        </p:nvSpPr>
        <p:spPr>
          <a:xfrm>
            <a:off x="914399" y="1336704"/>
            <a:ext cx="2590800" cy="769441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wkLbdj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7" name="Picture 3" descr="C:\Program Files\Microsoft Office\MEDIA\CAGCAT10\j019637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80882"/>
            <a:ext cx="526478" cy="5527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254" y="2209800"/>
            <a:ext cx="684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</a:rPr>
              <a:t>AvR‡Ki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cvV‡k‡l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wkÿv_x©iv</a:t>
            </a:r>
            <a:r>
              <a:rPr lang="en-US" sz="3600" b="1" dirty="0" smtClean="0">
                <a:latin typeface="SutonnyMJ" pitchFamily="2" charset="0"/>
              </a:rPr>
              <a:t> Ñ</a:t>
            </a:r>
            <a:endParaRPr lang="en-US" sz="2800" b="1" dirty="0" smtClean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110" y="2856131"/>
            <a:ext cx="789709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>
                <a:latin typeface="SutonnyMJ" pitchFamily="2" charset="0"/>
              </a:rPr>
              <a:t>Kwe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শামসুর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রাহমানের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cwiPq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ej‡Z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cvi‡e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254" y="3620869"/>
            <a:ext cx="791094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ফেব্রুয়ারি</a:t>
            </a:r>
            <a:r>
              <a:rPr lang="en-US" sz="2400" b="1" dirty="0" smtClean="0">
                <a:latin typeface="NikoshBAN"/>
                <a:cs typeface="NikoshBAN"/>
              </a:rPr>
              <a:t> ১৯৬৯</a:t>
            </a:r>
            <a:r>
              <a:rPr lang="en-US" sz="2400" b="1" dirty="0" smtClean="0">
                <a:latin typeface="SutonnyMJ" pitchFamily="2" charset="0"/>
                <a:cs typeface="NikoshBAN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KweZvwUi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Drm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cwiwPwZ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ej‡Z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419600"/>
            <a:ext cx="79248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>
                <a:latin typeface="SutonnyMJ" pitchFamily="2" charset="0"/>
              </a:rPr>
              <a:t>KweZvwU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Ave„wË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Ki‡Z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cvi‡e</a:t>
            </a:r>
            <a:endParaRPr lang="en-US" sz="2400" b="1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ilrp_mut" descr="https://encrypted-tbn1.gstatic.com/images?q=tbn:ANd9GcSQGOIA0iWkpckYx1oxcMB-GYZp13oGXyoq3W-1ZiLPoSBJyU7w5XiYM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ilrp_mut" descr="https://encrypted-tbn1.gstatic.com/images?q=tbn:ANd9GcSQGOIA0iWkpckYx1oxcMB-GYZp13oGXyoq3W-1ZiLPoSBJyU7w5XiYM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ilrp_mut" descr="https://encrypted-tbn1.gstatic.com/images?q=tbn:ANd9GcSQGOIA0iWkpckYx1oxcMB-GYZp13oGXyoq3W-1ZiLPoSBJyU7w5XiYM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ilrp_mut" descr="https://encrypted-tbn1.gstatic.com/images?q=tbn:ANd9GcSQGOIA0iWkpckYx1oxcMB-GYZp13oGXyoq3W-1ZiLPoSBJyU7w5XiYM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0"/>
            <a:ext cx="266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ফেব্রুয়ারি</a:t>
            </a:r>
            <a:r>
              <a:rPr lang="en-US" sz="2800" b="1" dirty="0" smtClean="0"/>
              <a:t> ১৯৬৯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600200" y="1905506"/>
            <a:ext cx="64770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600" b="1" dirty="0" smtClean="0">
              <a:ln w="12700">
                <a:solidFill>
                  <a:srgbClr val="C00000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11500" b="1" dirty="0" err="1" smtClean="0">
                <a:ln w="12700">
                  <a:solidFill>
                    <a:srgbClr val="C00000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Kwe-cwiwPwZ</a:t>
            </a:r>
            <a:endParaRPr lang="en-US" sz="11500" b="1" dirty="0">
              <a:ln w="12700">
                <a:solidFill>
                  <a:srgbClr val="C00000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কবি-পরিচিতি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শামসুর</a:t>
            </a:r>
            <a:r>
              <a:rPr lang="en-US" b="1" dirty="0" smtClean="0"/>
              <a:t> </a:t>
            </a:r>
            <a:r>
              <a:rPr lang="en-US" b="1" dirty="0" err="1" smtClean="0"/>
              <a:t>রাহমান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(১৯২৯-২০০৬)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algn="ctr">
              <a:buNone/>
            </a:pPr>
            <a:endParaRPr lang="en-US" b="1" dirty="0"/>
          </a:p>
        </p:txBody>
      </p:sp>
      <p:pic>
        <p:nvPicPr>
          <p:cNvPr id="4" name="irc_ilrp_mut" descr="https://encrypted-tbn1.gstatic.com/images?q=tbn:ANd9GcSQGOIA0iWkpckYx1oxcMB-GYZp13oGXyoq3W-1ZiLPoSBJyU7w5XiYM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57400"/>
            <a:ext cx="19050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err="1" smtClean="0"/>
              <a:t>জন্ম</a:t>
            </a:r>
            <a:endParaRPr lang="en-US" sz="3200" b="1" dirty="0" smtClean="0"/>
          </a:p>
          <a:p>
            <a:pPr algn="ctr"/>
            <a:r>
              <a:rPr lang="en-US" sz="2000" b="1" dirty="0" smtClean="0"/>
              <a:t>১৯২৯খ্রিস্টাব্দের ২৩ </a:t>
            </a:r>
            <a:r>
              <a:rPr lang="en-US" sz="2000" b="1" dirty="0" err="1" smtClean="0"/>
              <a:t>অক্টোবর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ঢাকায়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3200" b="1" dirty="0" err="1" smtClean="0"/>
              <a:t>মৃত্যু</a:t>
            </a:r>
            <a:endParaRPr lang="en-US" sz="3200" b="1" dirty="0" smtClean="0"/>
          </a:p>
          <a:p>
            <a:pPr algn="ctr"/>
            <a:r>
              <a:rPr lang="en-US" sz="2400" b="1" dirty="0" smtClean="0"/>
              <a:t>২০০৬ </a:t>
            </a:r>
            <a:r>
              <a:rPr lang="en-US" sz="2000" b="1" dirty="0" err="1" smtClean="0"/>
              <a:t>খিস্টাব্দের</a:t>
            </a:r>
            <a:r>
              <a:rPr lang="en-US" sz="2000" b="1" dirty="0" smtClean="0"/>
              <a:t> ১৭ </a:t>
            </a:r>
            <a:r>
              <a:rPr lang="en-US" sz="2000" b="1" dirty="0" err="1" smtClean="0"/>
              <a:t>আগস্ট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ঢাকায়</a:t>
            </a:r>
            <a:endParaRPr lang="en-US" sz="2000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858000" y="2057400"/>
            <a:ext cx="22860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তাঁর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পৈতৃক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নিবাস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নরসিংদীর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পাড়াতলী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গ্রামে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err="1" smtClean="0"/>
              <a:t>কবি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শামসুর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রাহমানের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উল্লেখযোগ্য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কাব্যগ্রন্থ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91440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‘</a:t>
            </a:r>
            <a:r>
              <a:rPr lang="en-US" sz="4000" dirty="0" err="1" smtClean="0"/>
              <a:t>প্রথম</a:t>
            </a:r>
            <a:r>
              <a:rPr lang="en-US" sz="4000" dirty="0" smtClean="0"/>
              <a:t> </a:t>
            </a:r>
            <a:r>
              <a:rPr lang="en-US" sz="4000" dirty="0" err="1" smtClean="0"/>
              <a:t>গান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দ্বিতীয়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মৃত্যুর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আগে,’‘রৌদ্র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করোটিতে’,‘বিধ্বস্ত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নীলিমা,‘নিরালোকে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দিব্যরথ’,‘নিজ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বাসভূমে’,‘বন্দি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শিবির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থকে’,‘ফিরিয়ে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নাও</a:t>
            </a:r>
            <a:r>
              <a:rPr lang="en-US" sz="4000" dirty="0" smtClean="0"/>
              <a:t> </a:t>
            </a:r>
            <a:r>
              <a:rPr lang="en-US" sz="4000" dirty="0" err="1" smtClean="0"/>
              <a:t>ঘাতক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কাঁটা’,‘উদ্ভট</a:t>
            </a:r>
            <a:r>
              <a:rPr lang="en-US" sz="4000" dirty="0" smtClean="0"/>
              <a:t> </a:t>
            </a:r>
            <a:r>
              <a:rPr lang="en-US" sz="4000" dirty="0" err="1" smtClean="0"/>
              <a:t>উটের</a:t>
            </a:r>
            <a:r>
              <a:rPr lang="en-US" sz="4000" dirty="0" smtClean="0"/>
              <a:t> </a:t>
            </a:r>
            <a:r>
              <a:rPr lang="en-US" sz="3600" dirty="0" err="1" smtClean="0"/>
              <a:t>পিঠে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চলেছে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স্বদেশ’,‘বুক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হৃদয়</a:t>
            </a:r>
            <a:r>
              <a:rPr lang="en-US" sz="3600" dirty="0" smtClean="0"/>
              <a:t>’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“</a:t>
            </a:r>
            <a:r>
              <a:rPr lang="en-US" sz="2400" b="1" dirty="0" err="1" smtClean="0">
                <a:solidFill>
                  <a:srgbClr val="FFFF00"/>
                </a:solidFill>
              </a:rPr>
              <a:t>ফেব্রুয়ারি</a:t>
            </a:r>
            <a:r>
              <a:rPr lang="en-US" sz="2400" b="1" dirty="0" smtClean="0">
                <a:solidFill>
                  <a:srgbClr val="FFFF00"/>
                </a:solidFill>
              </a:rPr>
              <a:t> ১৯৬৯”শীর্ষক </a:t>
            </a:r>
            <a:r>
              <a:rPr lang="en-US" sz="2400" b="1" dirty="0" err="1" smtClean="0">
                <a:solidFill>
                  <a:srgbClr val="FFFF00"/>
                </a:solidFill>
              </a:rPr>
              <a:t>কবিতাটি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শামসুর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রাহমানের</a:t>
            </a:r>
            <a:r>
              <a:rPr lang="en-US" sz="2400" b="1" dirty="0" smtClean="0">
                <a:solidFill>
                  <a:srgbClr val="FFFF00"/>
                </a:solidFill>
              </a:rPr>
              <a:t> ‘</a:t>
            </a:r>
            <a:r>
              <a:rPr lang="en-US" sz="2400" b="1" dirty="0" err="1" smtClean="0">
                <a:solidFill>
                  <a:srgbClr val="FFFF00"/>
                </a:solidFill>
              </a:rPr>
              <a:t>নিজ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বাসভূমে</a:t>
            </a:r>
            <a:r>
              <a:rPr lang="en-US" sz="2400" b="1" dirty="0" smtClean="0">
                <a:solidFill>
                  <a:srgbClr val="FFFF00"/>
                </a:solidFill>
              </a:rPr>
              <a:t>’ </a:t>
            </a:r>
            <a:r>
              <a:rPr lang="en-US" sz="2400" b="1" dirty="0" err="1" smtClean="0">
                <a:solidFill>
                  <a:srgbClr val="FFFF00"/>
                </a:solidFill>
              </a:rPr>
              <a:t>কাব্যগ্রন্থ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থেকে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চয়ন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করা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হয়েছে</a:t>
            </a:r>
            <a:r>
              <a:rPr lang="en-US" sz="2400" b="1" dirty="0" smtClean="0">
                <a:solidFill>
                  <a:srgbClr val="FFFF00"/>
                </a:solidFill>
              </a:rPr>
              <a:t>।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/>
              <a:t>পাঠ-পরিচিতি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en-US" b="1" dirty="0" smtClean="0"/>
              <a:t>	</a:t>
            </a:r>
            <a:r>
              <a:rPr lang="en-US" sz="3500" b="1" dirty="0" smtClean="0"/>
              <a:t>“</a:t>
            </a:r>
            <a:r>
              <a:rPr lang="en-US" sz="2600" dirty="0" err="1" smtClean="0"/>
              <a:t>ফেব্রুয়ারি</a:t>
            </a:r>
            <a:r>
              <a:rPr lang="en-US" sz="2600" dirty="0" smtClean="0"/>
              <a:t> ১৯৬৯”</a:t>
            </a:r>
            <a:r>
              <a:rPr lang="en-US" sz="2400" dirty="0" smtClean="0"/>
              <a:t>শীর্ষক </a:t>
            </a:r>
            <a:r>
              <a:rPr lang="en-US" sz="2400" dirty="0" err="1" smtClean="0"/>
              <a:t>কবিতাটি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শামসুর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রাহমানের</a:t>
            </a:r>
            <a:r>
              <a:rPr lang="en-US" sz="2400" dirty="0" smtClean="0"/>
              <a:t> ‘</a:t>
            </a:r>
            <a:r>
              <a:rPr lang="en-US" sz="2400" dirty="0" err="1" smtClean="0"/>
              <a:t>নিজ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বাসভূমে</a:t>
            </a:r>
            <a:r>
              <a:rPr lang="en-US" sz="2400" dirty="0" smtClean="0"/>
              <a:t>’ </a:t>
            </a:r>
            <a:r>
              <a:rPr lang="en-US" sz="2400" dirty="0" err="1" smtClean="0"/>
              <a:t>কাব্যগ্রন্থ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। </a:t>
            </a:r>
            <a:r>
              <a:rPr lang="en-US" sz="2400" b="1" dirty="0" smtClean="0"/>
              <a:t>“</a:t>
            </a:r>
            <a:r>
              <a:rPr lang="en-US" sz="2400" dirty="0" err="1" smtClean="0"/>
              <a:t>ফেব্রুয়ারি</a:t>
            </a:r>
            <a:r>
              <a:rPr lang="en-US" sz="2400" dirty="0" smtClean="0"/>
              <a:t> ১৯৬৯” </a:t>
            </a:r>
            <a:r>
              <a:rPr lang="en-US" sz="2400" dirty="0" err="1" smtClean="0"/>
              <a:t>সংগ্রামী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চেতনার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</a:t>
            </a:r>
            <a:r>
              <a:rPr lang="en-US" sz="2400" dirty="0" smtClean="0"/>
              <a:t>, </a:t>
            </a:r>
            <a:r>
              <a:rPr lang="en-US" sz="2400" dirty="0" err="1" smtClean="0"/>
              <a:t>দেশপ্রেমের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</a:t>
            </a:r>
            <a:r>
              <a:rPr lang="en-US" sz="2400" dirty="0" smtClean="0"/>
              <a:t>, </a:t>
            </a:r>
            <a:r>
              <a:rPr lang="en-US" sz="2400" dirty="0" err="1" smtClean="0"/>
              <a:t>গণজাগরণের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</a:t>
            </a:r>
            <a:r>
              <a:rPr lang="en-US" sz="2400" dirty="0" smtClean="0"/>
              <a:t>।</a:t>
            </a:r>
          </a:p>
          <a:p>
            <a:pPr>
              <a:lnSpc>
                <a:spcPct val="170000"/>
              </a:lnSpc>
              <a:buNone/>
            </a:pPr>
            <a:r>
              <a:rPr lang="en-US" sz="2400" dirty="0" smtClean="0"/>
              <a:t>	১৯৬৯-এ </a:t>
            </a:r>
            <a:r>
              <a:rPr lang="en-US" sz="2400" dirty="0" err="1" smtClean="0"/>
              <a:t>পাকিস্তানি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শাসকগোষ্ঠীর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বিরুদ্ধে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তৎকালীন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পূর্ববঙ্গে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গণঅন্দোলনের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ঘটেছিল</a:t>
            </a:r>
            <a:r>
              <a:rPr lang="en-US" sz="2400" dirty="0" smtClean="0"/>
              <a:t> , </a:t>
            </a:r>
            <a:r>
              <a:rPr lang="en-US" sz="2400" dirty="0" err="1" smtClean="0"/>
              <a:t>কবিতাটি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গণজাগরণের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পটভূমিতে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রচিত</a:t>
            </a:r>
            <a:r>
              <a:rPr lang="en-US" sz="2400" dirty="0" smtClean="0"/>
              <a:t>। </a:t>
            </a:r>
            <a:r>
              <a:rPr lang="en-US" sz="2400" dirty="0" err="1" smtClean="0"/>
              <a:t>জাতিগত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শোষণ</a:t>
            </a:r>
            <a:r>
              <a:rPr lang="en-US" sz="2400" dirty="0" smtClean="0"/>
              <a:t> ও </a:t>
            </a:r>
            <a:r>
              <a:rPr lang="en-US" sz="2400" dirty="0" err="1" smtClean="0"/>
              <a:t>নিপীড়নের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বিরুদ্ধে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ক্ষুব্ধ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ওঠে</a:t>
            </a:r>
            <a:r>
              <a:rPr lang="en-US" sz="2400" dirty="0" smtClean="0"/>
              <a:t> ’৬৯-এ। </a:t>
            </a:r>
            <a:r>
              <a:rPr lang="en-US" sz="2400" dirty="0" err="1" smtClean="0"/>
              <a:t>প্রত্যন্ত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গ্রামগঞ্জ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, </a:t>
            </a:r>
            <a:r>
              <a:rPr lang="en-US" sz="2400" dirty="0" err="1" smtClean="0"/>
              <a:t>হাটবাজার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, </a:t>
            </a:r>
            <a:r>
              <a:rPr lang="en-US" sz="2400" dirty="0" err="1" smtClean="0"/>
              <a:t>কলকারখানা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, </a:t>
            </a:r>
            <a:r>
              <a:rPr lang="en-US" sz="2400" dirty="0" err="1" smtClean="0"/>
              <a:t>স্কুল-কলেজ-বিশ্ববিদ্যালয়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অসংখ্য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জড়ো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রাজপথে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শামসুর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রাহমান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বিচিত্র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শ্রেণি-পেশার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স্বতঃস্ফূর্ত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সংগ্রামী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চেতনার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অসাধারণ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শিল্পভাষ্য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রচনা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কবিতায়</a:t>
            </a:r>
            <a:r>
              <a:rPr lang="en-US" sz="2400" dirty="0" smtClean="0"/>
              <a:t>।</a:t>
            </a:r>
          </a:p>
          <a:p>
            <a:pPr>
              <a:buNone/>
            </a:pPr>
            <a:r>
              <a:rPr lang="en-US" sz="2400" dirty="0" smtClean="0"/>
              <a:t>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165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কবি-পরিচিতি  শামসুর রাহমান (১৯২৯-২০০৬)</vt:lpstr>
      <vt:lpstr> কবি শামসুর রাহমানের উল্লেখযোগ্য কাব্যগ্রন্থ </vt:lpstr>
      <vt:lpstr>পাঠ-পরিচিতি</vt:lpstr>
      <vt:lpstr>Slide 10</vt:lpstr>
      <vt:lpstr>মূল্যায়ন</vt:lpstr>
      <vt:lpstr>বাড়ির কাজ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 computer</dc:creator>
  <cp:lastModifiedBy>College Lab</cp:lastModifiedBy>
  <cp:revision>18</cp:revision>
  <dcterms:created xsi:type="dcterms:W3CDTF">2016-12-27T15:35:56Z</dcterms:created>
  <dcterms:modified xsi:type="dcterms:W3CDTF">2016-12-28T05:37:22Z</dcterms:modified>
</cp:coreProperties>
</file>